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8"/>
  </p:notesMasterIdLst>
  <p:sldIdLst>
    <p:sldId id="256" r:id="rId2"/>
    <p:sldId id="257" r:id="rId3"/>
    <p:sldId id="258" r:id="rId4"/>
    <p:sldId id="314" r:id="rId5"/>
    <p:sldId id="315" r:id="rId6"/>
    <p:sldId id="329" r:id="rId7"/>
    <p:sldId id="335" r:id="rId8"/>
    <p:sldId id="317" r:id="rId9"/>
    <p:sldId id="271" r:id="rId10"/>
    <p:sldId id="318" r:id="rId11"/>
    <p:sldId id="319" r:id="rId12"/>
    <p:sldId id="320" r:id="rId13"/>
    <p:sldId id="321" r:id="rId14"/>
    <p:sldId id="334" r:id="rId15"/>
    <p:sldId id="322" r:id="rId16"/>
    <p:sldId id="331" r:id="rId17"/>
    <p:sldId id="323" r:id="rId18"/>
    <p:sldId id="324" r:id="rId19"/>
    <p:sldId id="333" r:id="rId20"/>
    <p:sldId id="325" r:id="rId21"/>
    <p:sldId id="332" r:id="rId22"/>
    <p:sldId id="326" r:id="rId23"/>
    <p:sldId id="336" r:id="rId24"/>
    <p:sldId id="337" r:id="rId25"/>
    <p:sldId id="338" r:id="rId26"/>
    <p:sldId id="339" r:id="rId27"/>
  </p:sldIdLst>
  <p:sldSz cx="9144000" cy="6858000" type="screen4x3"/>
  <p:notesSz cx="7315200" cy="96012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93792" autoAdjust="0"/>
  </p:normalViewPr>
  <p:slideViewPr>
    <p:cSldViewPr>
      <p:cViewPr varScale="1">
        <p:scale>
          <a:sx n="62" d="100"/>
          <a:sy n="62" d="100"/>
        </p:scale>
        <p:origin x="133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6F2741A0-68E3-4B99-8580-0AE110BB2340}" type="datetimeFigureOut">
              <a:rPr lang="th-TH" smtClean="0"/>
              <a:pPr/>
              <a:t>18/08/63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F8CDFC5-CA0C-4794-B5E1-04D29CA2C23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334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example convert from km/h to m/s by multiplied by 0.278</a:t>
            </a:r>
          </a:p>
          <a:p>
            <a:r>
              <a:rPr lang="en-US" dirty="0"/>
              <a:t>Convert m/s to km/h</a:t>
            </a:r>
            <a:r>
              <a:rPr lang="en-US" baseline="0" dirty="0"/>
              <a:t> multiplied by 3.6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47366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629075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Under-inflated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with road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(firmer than)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contact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road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depreciation of the edges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much faster;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When sliding on road, it gives skid marks with missing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 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Over-inflated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contact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with road </a:t>
            </a:r>
            <a:r>
              <a:rPr lang="en-US" sz="18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&gt; (firmer than)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contact of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 with road</a:t>
            </a:r>
          </a:p>
          <a:p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sym typeface="Wingdings" panose="05000000000000000000" pitchFamily="2" charset="2"/>
              </a:rPr>
              <a:t>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causing skid marks with missing </a:t>
            </a:r>
            <a:r>
              <a:rPr lang="en-US" sz="18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tyre</a:t>
            </a:r>
            <a:r>
              <a:rPr lang="en-US" sz="18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edges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081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90478">
              <a:defRPr/>
            </a:pPr>
            <a:r>
              <a:rPr lang="en-US" sz="1900" dirty="0">
                <a:latin typeface="Times New Roman" pitchFamily="18" charset="0"/>
              </a:rPr>
              <a:t>The crash involved vehicle, Isuzu D-max, was reported to have front left tire blown out and running into the ditch on the left of the road on Highway No.1, </a:t>
            </a:r>
            <a:r>
              <a:rPr lang="en-US" sz="1900" dirty="0" err="1">
                <a:latin typeface="Times New Roman" pitchFamily="18" charset="0"/>
              </a:rPr>
              <a:t>Paholyothin</a:t>
            </a:r>
            <a:r>
              <a:rPr lang="en-US" sz="1900" dirty="0">
                <a:latin typeface="Times New Roman" pitchFamily="18" charset="0"/>
              </a:rPr>
              <a:t>. The driver, only one occupant, received no injury.</a:t>
            </a:r>
            <a:endParaRPr lang="th-TH" sz="1900" dirty="0">
              <a:latin typeface="Times New Roman" pitchFamily="18" charset="0"/>
            </a:endParaRPr>
          </a:p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802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Coefficient</a:t>
            </a:r>
            <a:r>
              <a:rPr lang="en-US" baseline="0" dirty="0"/>
              <a:t> of friction </a:t>
            </a:r>
            <a:r>
              <a:rPr lang="th-TH" baseline="0" dirty="0"/>
              <a:t>ในที่นี้ควรเป็น </a:t>
            </a:r>
            <a:r>
              <a:rPr lang="en-US" baseline="0" dirty="0"/>
              <a:t>dynamic friction</a:t>
            </a:r>
            <a:r>
              <a:rPr lang="th-TH" baseline="0" dirty="0"/>
              <a:t> </a:t>
            </a:r>
            <a:r>
              <a:rPr lang="en-US" baseline="0" dirty="0"/>
              <a:t>(kinetic friction) </a:t>
            </a:r>
            <a:r>
              <a:rPr lang="th-TH" baseline="0" dirty="0"/>
              <a:t>ซึ่งมีค่าน้อยกว่าของ </a:t>
            </a:r>
            <a:r>
              <a:rPr lang="en-US" baseline="0" dirty="0"/>
              <a:t>static friction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73593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 sealed road?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sealed road is one which has been formed using surface treatments such as tar, bitumen, concrete or asphalt. Therefore it has been permanently “sealed” using these materials.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Commonly, most Australian roads in major cities and surrounding suburbs are sealed.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is an unsealed road?</a:t>
            </a:r>
          </a:p>
          <a:p>
            <a:r>
              <a:rPr lang="en-US" sz="18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unsealed road is a road that has been formed and constructed but is not sealed with a hard material such as those mentioned above.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645081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#3</a:t>
            </a:r>
            <a:r>
              <a:rPr lang="en-US" baseline="0" dirty="0"/>
              <a:t> location  v = 18.59 m/s (67 km/h)</a:t>
            </a:r>
          </a:p>
          <a:p>
            <a:endParaRPr lang="en-US" baseline="0" dirty="0"/>
          </a:p>
          <a:p>
            <a:r>
              <a:rPr lang="en-US" baseline="0" dirty="0"/>
              <a:t>#2 location v = 20.51 m/s (74 km/h)</a:t>
            </a:r>
          </a:p>
          <a:p>
            <a:r>
              <a:rPr lang="en-US" baseline="0" dirty="0"/>
              <a:t>#3 location v = 28.56 m/s (103 km/h)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03080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According to this</a:t>
            </a:r>
            <a:r>
              <a:rPr lang="en-US" baseline="0" dirty="0"/>
              <a:t> chart the reaction time is found to be about 1 s.</a:t>
            </a:r>
          </a:p>
          <a:p>
            <a:r>
              <a:rPr lang="en-US" baseline="0" dirty="0"/>
              <a:t>However</a:t>
            </a:r>
            <a:r>
              <a:rPr lang="en-US" baseline="0"/>
              <a:t>, a</a:t>
            </a:r>
            <a:r>
              <a:rPr lang="en-US"/>
              <a:t> </a:t>
            </a:r>
            <a:r>
              <a:rPr lang="en-US" dirty="0"/>
              <a:t>typical</a:t>
            </a:r>
            <a:r>
              <a:rPr lang="en-US" baseline="0" dirty="0"/>
              <a:t> reaction for a driver is 1.5 s.</a:t>
            </a:r>
            <a:endParaRPr lang="en-US" dirty="0"/>
          </a:p>
          <a:p>
            <a:r>
              <a:rPr lang="en-US" dirty="0"/>
              <a:t>One reason for this increased risk is reaction time - the time it takes for a driver to realize a danger and reacting to it. Reaction time is critical and so if a driver is a little distracted then it will take them longer to react - which increases the time it takes them to brake.</a:t>
            </a:r>
          </a:p>
          <a:p>
            <a:r>
              <a:rPr lang="en-US" dirty="0"/>
              <a:t>Braking distance is the distance a car travels before stopping when the brakes are applied. The braking distance is affected by a variety of factors - the surface of the road - wet or dry, sealed or dirt, the quality of the </a:t>
            </a:r>
            <a:r>
              <a:rPr lang="en-US" dirty="0" err="1"/>
              <a:t>tyres</a:t>
            </a:r>
            <a:r>
              <a:rPr lang="en-US" dirty="0"/>
              <a:t> of the vehicle.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20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972857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CDFC5-CA0C-4794-B5E1-04D29CA2C237}" type="slidenum">
              <a:rPr lang="th-TH" smtClean="0"/>
              <a:pPr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89614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D442C-CFBA-49E1-8ABA-464BD1335707}" type="datetime1">
              <a:rPr lang="th-TH" smtClean="0"/>
              <a:t>18/08/63</a:t>
            </a:fld>
            <a:endParaRPr lang="th-TH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92E0C-3F4E-4AA3-8573-D92AD622FFFE}" type="datetime1">
              <a:rPr lang="th-TH" smtClean="0"/>
              <a:t>18/08/63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81385-C015-4FA6-9916-D6ACE05F55D7}" type="datetime1">
              <a:rPr lang="th-TH" smtClean="0"/>
              <a:t>18/08/63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4675" y="304800"/>
            <a:ext cx="8001000" cy="1216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7CDB1E8C-BE72-4A13-BE57-F2B9CDBEA148}" type="datetime1">
              <a:rPr lang="th-TH" smtClean="0"/>
              <a:t>18/08/63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1A7CBB4E-934E-458C-94A8-0261777B51DF}" type="slidenum">
              <a:rPr lang="en-US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5B1E3-DD85-4580-9F26-0C66A3C38476}" type="datetime1">
              <a:rPr lang="th-TH" smtClean="0"/>
              <a:t>18/08/63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B736-FF3B-4C46-8098-021746377D3D}" type="datetime1">
              <a:rPr lang="th-TH" smtClean="0"/>
              <a:t>18/08/63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DF03-B2FD-4A01-BBDA-B982AAC613D5}" type="datetime1">
              <a:rPr lang="th-TH" smtClean="0"/>
              <a:t>18/08/63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751E2-CAAA-4414-BD13-BBA534E18B4D}" type="datetime1">
              <a:rPr lang="th-TH" smtClean="0"/>
              <a:t>18/08/63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F2210-82F1-4EBE-BBC7-EC5E66A2F974}" type="datetime1">
              <a:rPr lang="th-TH" smtClean="0"/>
              <a:t>18/08/63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E5222-A071-47A9-A0F4-844B7197885D}" type="datetime1">
              <a:rPr lang="th-TH" smtClean="0"/>
              <a:t>18/08/63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2FDA3-CAF7-48B3-B4D6-254D12DCFA71}" type="datetime1">
              <a:rPr lang="th-TH" smtClean="0"/>
              <a:t>18/08/63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442B3-641C-40CE-8260-EF6D3AEFCCCD}" type="datetime1">
              <a:rPr lang="th-TH" smtClean="0"/>
              <a:t>18/08/63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F6A2ABB-7952-4003-8A05-5FA94A04745F}" type="datetime1">
              <a:rPr lang="th-TH" smtClean="0"/>
              <a:t>18/08/63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h-TH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DD5FC22-D78D-469D-AD93-7A52EE8271E1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file:///C:\Users\RatchapakC\Downloads\CASRPotentialeffectsESC1114.pdf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b.gov.hk/attachment/tc/curriculum-development/major-level-of-edu/gifted/resources_and_support/ForensicSci/Files/L7/5_Lesson_7_worksheets_withAns.doc" TargetMode="External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db.gov.hk/attachment/tc/curriculum-development/major-level-of-edu/gifted/resources_and_support/ForensicSci/Files/L7/5_Lesson_7_worksheets_withAns.doc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latin typeface="Times New Roman" panose="02020603050405020304" pitchFamily="18" charset="0"/>
              </a:rPr>
              <a:t>19</a:t>
            </a:r>
            <a:r>
              <a:rPr lang="en-US" sz="2800" b="1" baseline="30000" dirty="0">
                <a:latin typeface="Times New Roman" panose="02020603050405020304" pitchFamily="18" charset="0"/>
              </a:rPr>
              <a:t>th</a:t>
            </a:r>
            <a:r>
              <a:rPr lang="en-US" sz="2800" b="1" dirty="0">
                <a:latin typeface="Times New Roman" panose="02020603050405020304" pitchFamily="18" charset="0"/>
              </a:rPr>
              <a:t> August 2020</a:t>
            </a:r>
            <a:endParaRPr lang="th-TH" sz="2800" b="1" dirty="0">
              <a:latin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Vehicular accidents</a:t>
            </a:r>
            <a:endParaRPr lang="th-TH" sz="5400" b="1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</a:t>
            </a:fld>
            <a:endParaRPr lang="th-TH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7377C-9B5C-4B52-8CAF-64A9A74E3A1B}" type="slidenum">
              <a:rPr lang="en-US"/>
              <a:pPr/>
              <a:t>10</a:t>
            </a:fld>
            <a:endParaRPr lang="th-TH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r>
              <a:rPr lang="th-TH" b="1" dirty="0">
                <a:latin typeface="Times New Roman" pitchFamily="18" charset="0"/>
                <a:cs typeface="+mn-cs"/>
              </a:rPr>
              <a:t>ข้อมูลเบื้องต้น</a:t>
            </a: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52400" y="1676400"/>
            <a:ext cx="391554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thaiDist">
              <a:spcBef>
                <a:spcPct val="50000"/>
              </a:spcBef>
              <a:buFont typeface="Arial" pitchFamily="34" charset="0"/>
              <a:buChar char="•"/>
            </a:pPr>
            <a:r>
              <a:rPr lang="th-TH" dirty="0">
                <a:latin typeface="Times New Roman" pitchFamily="18" charset="0"/>
              </a:rPr>
              <a:t>เหตุเกิดบนถนนพหลโยธินขาเข้ากรุงเทพฯ ในช่องทางด่วน</a:t>
            </a:r>
          </a:p>
          <a:p>
            <a:pPr algn="thaiDist">
              <a:spcBef>
                <a:spcPct val="50000"/>
              </a:spcBef>
              <a:buFont typeface="Arial" pitchFamily="34" charset="0"/>
              <a:buChar char="•"/>
            </a:pPr>
            <a:r>
              <a:rPr lang="th-TH" dirty="0">
                <a:latin typeface="Times New Roman" pitchFamily="18" charset="0"/>
              </a:rPr>
              <a:t>ขณะที่รถกระบะกำลังวิ่งด้วยความเร็วค่าหนึ่ง ยางหน้าด้านซ้ายแตก ทำให้รถเสียหลักพุ่งลงท้องร่องที่คั่นระหว่างช่องทางด่วนกับทางคู่ขนาน</a:t>
            </a:r>
          </a:p>
          <a:p>
            <a:pPr algn="thaiDist">
              <a:spcBef>
                <a:spcPct val="50000"/>
              </a:spcBef>
              <a:buFont typeface="Arial" pitchFamily="34" charset="0"/>
              <a:buChar char="•"/>
            </a:pPr>
            <a:r>
              <a:rPr lang="th-TH" sz="2800" dirty="0">
                <a:latin typeface="Times New Roman" pitchFamily="18" charset="0"/>
              </a:rPr>
              <a:t>ไม่มีผู้ได้รับบาดเจ็บในอุบัติเหตุครั้งนี้</a:t>
            </a:r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95579"/>
            <a:ext cx="4536504" cy="305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501008"/>
            <a:ext cx="4645295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102632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4F779-12F0-4A80-8921-96E95A0E98F2}" type="slidenum">
              <a:rPr lang="en-US"/>
              <a:pPr/>
              <a:t>11</a:t>
            </a:fld>
            <a:endParaRPr lang="th-TH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188913"/>
            <a:ext cx="5246687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imes New Roman" pitchFamily="18" charset="0"/>
                <a:cs typeface="+mn-cs"/>
              </a:rPr>
              <a:t>รายละเอียดจากสถานที่เกิดเหตุ </a:t>
            </a:r>
            <a:r>
              <a:rPr lang="en-US" b="1" dirty="0">
                <a:latin typeface="Times New Roman" pitchFamily="18" charset="0"/>
                <a:cs typeface="+mn-cs"/>
              </a:rPr>
              <a:t>(1)</a:t>
            </a:r>
            <a:endParaRPr lang="th-TH" b="1" dirty="0">
              <a:latin typeface="Times New Roman" pitchFamily="18" charset="0"/>
              <a:cs typeface="+mn-cs"/>
            </a:endParaRPr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0" y="2204864"/>
            <a:ext cx="50038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sz="3600" dirty="0">
                <a:latin typeface="Times New Roman" pitchFamily="18" charset="0"/>
              </a:rPr>
              <a:t>ถนนพหลโยธิน</a:t>
            </a:r>
            <a:r>
              <a:rPr lang="en-US" sz="3600" dirty="0">
                <a:latin typeface="Times New Roman" pitchFamily="18" charset="0"/>
              </a:rPr>
              <a:t> :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</a:rPr>
              <a:t>บริเวณที่เกิดอุบัติเหตุเป็นเส้นทางตรง</a:t>
            </a:r>
            <a:endParaRPr lang="en-US" sz="2800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</a:rPr>
              <a:t>ผิวถนนแห้งและมีวัสดุผิวหน้าเป็น </a:t>
            </a:r>
            <a:r>
              <a:rPr lang="en-US" dirty="0">
                <a:latin typeface="Times New Roman" pitchFamily="18" charset="0"/>
              </a:rPr>
              <a:t>asphalt</a:t>
            </a:r>
            <a:endParaRPr lang="en-US" sz="2800" dirty="0">
              <a:latin typeface="Times New Roman" pitchFamily="18" charset="0"/>
            </a:endParaRPr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1700" y="2209800"/>
            <a:ext cx="44323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5257800" y="1524000"/>
            <a:ext cx="259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Times New Roman" pitchFamily="18" charset="0"/>
              </a:rPr>
              <a:t>ทางคู่ขนาน</a:t>
            </a:r>
            <a:endParaRPr lang="th-TH" sz="2800" dirty="0">
              <a:latin typeface="Times New Roman" pitchFamily="18" charset="0"/>
            </a:endParaRPr>
          </a:p>
        </p:txBody>
      </p:sp>
      <p:sp>
        <p:nvSpPr>
          <p:cNvPr id="54278" name="Line 6"/>
          <p:cNvSpPr>
            <a:spLocks noChangeShapeType="1"/>
          </p:cNvSpPr>
          <p:nvPr/>
        </p:nvSpPr>
        <p:spPr bwMode="auto">
          <a:xfrm>
            <a:off x="5562600" y="1981200"/>
            <a:ext cx="233363" cy="15922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79" name="Text Box 7"/>
          <p:cNvSpPr txBox="1">
            <a:spLocks noChangeArrowheads="1"/>
          </p:cNvSpPr>
          <p:nvPr/>
        </p:nvSpPr>
        <p:spPr bwMode="auto">
          <a:xfrm>
            <a:off x="6767513" y="5661025"/>
            <a:ext cx="237648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Times New Roman" pitchFamily="18" charset="0"/>
              </a:rPr>
              <a:t>ถนนพหลโยธิน</a:t>
            </a:r>
            <a:endParaRPr lang="th-TH" sz="2800" dirty="0">
              <a:latin typeface="Times New Roman" pitchFamily="18" charset="0"/>
            </a:endParaRPr>
          </a:p>
        </p:txBody>
      </p:sp>
      <p:sp>
        <p:nvSpPr>
          <p:cNvPr id="54280" name="Line 8"/>
          <p:cNvSpPr>
            <a:spLocks noChangeShapeType="1"/>
          </p:cNvSpPr>
          <p:nvPr/>
        </p:nvSpPr>
        <p:spPr bwMode="auto">
          <a:xfrm flipV="1">
            <a:off x="8459788" y="4724400"/>
            <a:ext cx="144462" cy="79216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4787900" y="5661025"/>
            <a:ext cx="13684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latin typeface="Times New Roman" pitchFamily="18" charset="0"/>
              </a:rPr>
              <a:t>ท้องร่อง</a:t>
            </a:r>
            <a:endParaRPr lang="th-TH" sz="2800" dirty="0">
              <a:latin typeface="Times New Roman" pitchFamily="18" charset="0"/>
            </a:endParaRPr>
          </a:p>
        </p:txBody>
      </p:sp>
      <p:sp>
        <p:nvSpPr>
          <p:cNvPr id="54282" name="Line 10"/>
          <p:cNvSpPr>
            <a:spLocks noChangeShapeType="1"/>
          </p:cNvSpPr>
          <p:nvPr/>
        </p:nvSpPr>
        <p:spPr bwMode="auto">
          <a:xfrm flipV="1">
            <a:off x="5181600" y="3962400"/>
            <a:ext cx="304800" cy="1797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83" name="Text Box 11"/>
          <p:cNvSpPr txBox="1">
            <a:spLocks noChangeArrowheads="1"/>
          </p:cNvSpPr>
          <p:nvPr/>
        </p:nvSpPr>
        <p:spPr bwMode="auto">
          <a:xfrm>
            <a:off x="7667625" y="3213100"/>
            <a:ext cx="115284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solidFill>
                  <a:srgbClr val="FF0000"/>
                </a:solidFill>
                <a:latin typeface="Times New Roman" pitchFamily="18" charset="0"/>
              </a:rPr>
              <a:t>เข้ากรุงเทพฯ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th-TH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84" name="Line 12"/>
          <p:cNvSpPr>
            <a:spLocks noChangeShapeType="1"/>
          </p:cNvSpPr>
          <p:nvPr/>
        </p:nvSpPr>
        <p:spPr bwMode="auto">
          <a:xfrm flipH="1" flipV="1">
            <a:off x="7235825" y="3500438"/>
            <a:ext cx="360363" cy="1428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4285" name="Text Box 13"/>
          <p:cNvSpPr txBox="1">
            <a:spLocks noChangeArrowheads="1"/>
          </p:cNvSpPr>
          <p:nvPr/>
        </p:nvSpPr>
        <p:spPr bwMode="auto">
          <a:xfrm>
            <a:off x="6588125" y="4221163"/>
            <a:ext cx="21605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dirty="0">
                <a:solidFill>
                  <a:srgbClr val="FF0000"/>
                </a:solidFill>
                <a:latin typeface="Times New Roman" pitchFamily="18" charset="0"/>
              </a:rPr>
              <a:t>รอยไถล</a:t>
            </a:r>
            <a:endParaRPr lang="th-TH" sz="28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64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DE762-F042-4C35-ACC4-B0283CB5C576}" type="slidenum">
              <a:rPr lang="en-US"/>
              <a:pPr/>
              <a:t>12</a:t>
            </a:fld>
            <a:endParaRPr lang="th-TH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88913"/>
            <a:ext cx="4791075" cy="1143000"/>
          </a:xfrm>
        </p:spPr>
        <p:txBody>
          <a:bodyPr>
            <a:normAutofit/>
          </a:bodyPr>
          <a:lstStyle/>
          <a:p>
            <a:r>
              <a:rPr lang="th-TH" sz="3400" b="1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รายละเอียดจากสถานที่เกิดเหตุ</a:t>
            </a:r>
            <a:r>
              <a:rPr lang="en-US" sz="3400" b="1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 (2)</a:t>
            </a:r>
            <a:endParaRPr lang="th-TH" sz="3400" b="1" dirty="0">
              <a:solidFill>
                <a:schemeClr val="tx1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55311" name="Text Box 15"/>
          <p:cNvSpPr txBox="1">
            <a:spLocks noChangeArrowheads="1"/>
          </p:cNvSpPr>
          <p:nvPr/>
        </p:nvSpPr>
        <p:spPr bwMode="auto">
          <a:xfrm>
            <a:off x="228600" y="1828800"/>
            <a:ext cx="506348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</a:rPr>
              <a:t>รอยไถล หรือ </a:t>
            </a:r>
            <a:r>
              <a:rPr lang="en-US" sz="2800" dirty="0">
                <a:latin typeface="Times New Roman" pitchFamily="18" charset="0"/>
              </a:rPr>
              <a:t>skid marks </a:t>
            </a:r>
            <a:r>
              <a:rPr lang="th-TH" sz="2800" dirty="0">
                <a:latin typeface="Times New Roman" pitchFamily="18" charset="0"/>
              </a:rPr>
              <a:t>บนไหล่ทางที่มีพื้นผ</a:t>
            </a:r>
            <a:r>
              <a:rPr lang="th-TH" dirty="0">
                <a:latin typeface="Times New Roman" pitchFamily="18" charset="0"/>
              </a:rPr>
              <a:t>ิวเป็น</a:t>
            </a:r>
            <a:r>
              <a:rPr lang="en-US" sz="2800" dirty="0">
                <a:latin typeface="Times New Roman" pitchFamily="18" charset="0"/>
              </a:rPr>
              <a:t> asphalt   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2800" dirty="0">
                <a:latin typeface="Times New Roman" pitchFamily="18" charset="0"/>
              </a:rPr>
              <a:t>รอยไถลบริเวณถัดจากไหล่ทางซึ่งเป็น</a:t>
            </a:r>
            <a:r>
              <a:rPr lang="th-TH" dirty="0">
                <a:latin typeface="Times New Roman" pitchFamily="18" charset="0"/>
              </a:rPr>
              <a:t>พื้นหญ้าและโคลน</a:t>
            </a:r>
            <a:endParaRPr lang="en-US" sz="28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2800" dirty="0">
                <a:latin typeface="Times New Roman" pitchFamily="18" charset="0"/>
              </a:rPr>
              <a:t>รอยไถลบริเวณท้องร่องซึ่งพื้นผิวประกอบด้วยหญ้า โคลนและก้อนกรวด 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5364163" y="260350"/>
            <a:ext cx="3779837" cy="6308725"/>
            <a:chOff x="3379" y="164"/>
            <a:chExt cx="2381" cy="3974"/>
          </a:xfrm>
        </p:grpSpPr>
        <p:pic>
          <p:nvPicPr>
            <p:cNvPr id="5529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79" y="164"/>
              <a:ext cx="1950" cy="3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5301" name="Text Box 5"/>
            <p:cNvSpPr txBox="1">
              <a:spLocks noChangeArrowheads="1"/>
            </p:cNvSpPr>
            <p:nvPr/>
          </p:nvSpPr>
          <p:spPr bwMode="auto">
            <a:xfrm>
              <a:off x="4740" y="624"/>
              <a:ext cx="1020" cy="6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>
                  <a:latin typeface="Times New Roman" pitchFamily="18" charset="0"/>
                </a:rPr>
                <a:t>ถนน พหลโยธิน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02" name="Line 6"/>
            <p:cNvSpPr>
              <a:spLocks noChangeShapeType="1"/>
            </p:cNvSpPr>
            <p:nvPr/>
          </p:nvSpPr>
          <p:spPr bwMode="auto">
            <a:xfrm flipH="1" flipV="1">
              <a:off x="3840" y="672"/>
              <a:ext cx="862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3" name="Text Box 7"/>
            <p:cNvSpPr txBox="1">
              <a:spLocks noChangeArrowheads="1"/>
            </p:cNvSpPr>
            <p:nvPr/>
          </p:nvSpPr>
          <p:spPr bwMode="auto">
            <a:xfrm>
              <a:off x="4967" y="2016"/>
              <a:ext cx="793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>
                  <a:latin typeface="Times New Roman" pitchFamily="18" charset="0"/>
                </a:rPr>
                <a:t>ท้องร่อง</a:t>
              </a:r>
            </a:p>
          </p:txBody>
        </p:sp>
        <p:sp>
          <p:nvSpPr>
            <p:cNvPr id="55304" name="Line 8"/>
            <p:cNvSpPr>
              <a:spLocks noChangeShapeType="1"/>
            </p:cNvSpPr>
            <p:nvPr/>
          </p:nvSpPr>
          <p:spPr bwMode="auto">
            <a:xfrm flipH="1">
              <a:off x="4272" y="2256"/>
              <a:ext cx="720" cy="4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5" name="Text Box 9"/>
            <p:cNvSpPr txBox="1">
              <a:spLocks noChangeArrowheads="1"/>
            </p:cNvSpPr>
            <p:nvPr/>
          </p:nvSpPr>
          <p:spPr bwMode="auto">
            <a:xfrm>
              <a:off x="5012" y="1632"/>
              <a:ext cx="74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>
                  <a:latin typeface="Times New Roman" pitchFamily="18" charset="0"/>
                </a:rPr>
                <a:t>พื้นหญ้า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06" name="Line 10"/>
            <p:cNvSpPr>
              <a:spLocks noChangeShapeType="1"/>
            </p:cNvSpPr>
            <p:nvPr/>
          </p:nvSpPr>
          <p:spPr bwMode="auto">
            <a:xfrm flipH="1">
              <a:off x="4224" y="1824"/>
              <a:ext cx="76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7" name="Text Box 11"/>
            <p:cNvSpPr txBox="1">
              <a:spLocks noChangeArrowheads="1"/>
            </p:cNvSpPr>
            <p:nvPr/>
          </p:nvSpPr>
          <p:spPr bwMode="auto">
            <a:xfrm>
              <a:off x="4785" y="2931"/>
              <a:ext cx="975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h-TH" dirty="0">
                  <a:latin typeface="Times New Roman" pitchFamily="18" charset="0"/>
                </a:rPr>
                <a:t>ทางคู่ขนาน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08" name="Line 12"/>
            <p:cNvSpPr>
              <a:spLocks noChangeShapeType="1"/>
            </p:cNvSpPr>
            <p:nvPr/>
          </p:nvSpPr>
          <p:spPr bwMode="auto">
            <a:xfrm flipH="1">
              <a:off x="4604" y="3249"/>
              <a:ext cx="18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09" name="Text Box 13"/>
            <p:cNvSpPr txBox="1">
              <a:spLocks noChangeArrowheads="1"/>
            </p:cNvSpPr>
            <p:nvPr/>
          </p:nvSpPr>
          <p:spPr bwMode="auto">
            <a:xfrm>
              <a:off x="3651" y="3430"/>
              <a:ext cx="772" cy="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latin typeface="Times New Roman" pitchFamily="18" charset="0"/>
                </a:rPr>
                <a:t>To BKK</a:t>
              </a:r>
              <a:endParaRPr lang="th-TH" sz="2800">
                <a:latin typeface="Times New Roman" pitchFamily="18" charset="0"/>
              </a:endParaRPr>
            </a:p>
          </p:txBody>
        </p:sp>
        <p:sp>
          <p:nvSpPr>
            <p:cNvPr id="55310" name="Line 14"/>
            <p:cNvSpPr>
              <a:spLocks noChangeShapeType="1"/>
            </p:cNvSpPr>
            <p:nvPr/>
          </p:nvSpPr>
          <p:spPr bwMode="auto">
            <a:xfrm>
              <a:off x="3878" y="2614"/>
              <a:ext cx="0" cy="54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12" name="Text Box 16"/>
            <p:cNvSpPr txBox="1">
              <a:spLocks noChangeArrowheads="1"/>
            </p:cNvSpPr>
            <p:nvPr/>
          </p:nvSpPr>
          <p:spPr bwMode="auto">
            <a:xfrm>
              <a:off x="4332" y="3657"/>
              <a:ext cx="142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th-TH" dirty="0">
                  <a:latin typeface="Times New Roman" pitchFamily="18" charset="0"/>
                </a:rPr>
                <a:t>จุดที่รถหยุด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13" name="Oval 17"/>
            <p:cNvSpPr>
              <a:spLocks noChangeArrowheads="1"/>
            </p:cNvSpPr>
            <p:nvPr/>
          </p:nvSpPr>
          <p:spPr bwMode="auto">
            <a:xfrm>
              <a:off x="4105" y="3294"/>
              <a:ext cx="363" cy="318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th-TH"/>
            </a:p>
          </p:txBody>
        </p:sp>
        <p:sp>
          <p:nvSpPr>
            <p:cNvPr id="55314" name="Line 18"/>
            <p:cNvSpPr>
              <a:spLocks noChangeShapeType="1"/>
            </p:cNvSpPr>
            <p:nvPr/>
          </p:nvSpPr>
          <p:spPr bwMode="auto">
            <a:xfrm flipH="1" flipV="1">
              <a:off x="4513" y="3521"/>
              <a:ext cx="272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  <p:sp>
          <p:nvSpPr>
            <p:cNvPr id="55315" name="Text Box 19"/>
            <p:cNvSpPr txBox="1">
              <a:spLocks noChangeArrowheads="1"/>
            </p:cNvSpPr>
            <p:nvPr/>
          </p:nvSpPr>
          <p:spPr bwMode="auto">
            <a:xfrm>
              <a:off x="4800" y="1248"/>
              <a:ext cx="76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latin typeface="Times New Roman" pitchFamily="18" charset="0"/>
                </a:rPr>
                <a:t>asphalt</a:t>
              </a:r>
              <a:endParaRPr lang="th-TH" sz="2800" dirty="0">
                <a:latin typeface="Times New Roman" pitchFamily="18" charset="0"/>
              </a:endParaRPr>
            </a:p>
          </p:txBody>
        </p:sp>
        <p:sp>
          <p:nvSpPr>
            <p:cNvPr id="55316" name="Line 20"/>
            <p:cNvSpPr>
              <a:spLocks noChangeShapeType="1"/>
            </p:cNvSpPr>
            <p:nvPr/>
          </p:nvSpPr>
          <p:spPr bwMode="auto">
            <a:xfrm flipH="1" flipV="1">
              <a:off x="4128" y="1248"/>
              <a:ext cx="72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th-TH"/>
            </a:p>
          </p:txBody>
        </p:sp>
      </p:grpSp>
    </p:spTree>
    <p:extLst>
      <p:ext uri="{BB962C8B-B14F-4D97-AF65-F5344CB8AC3E}">
        <p14:creationId xmlns:p14="http://schemas.microsoft.com/office/powerpoint/2010/main" val="654854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CB397-9B92-472D-8B30-42E5306FD454}" type="slidenum">
              <a:rPr lang="en-US"/>
              <a:pPr/>
              <a:t>13</a:t>
            </a:fld>
            <a:endParaRPr lang="th-TH"/>
          </a:p>
        </p:txBody>
      </p: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r>
              <a:rPr lang="th-TH" b="1" dirty="0">
                <a:solidFill>
                  <a:schemeClr val="tx1"/>
                </a:solidFill>
                <a:latin typeface="Times New Roman" panose="02020603050405020304" pitchFamily="18" charset="0"/>
                <a:cs typeface="+mn-cs"/>
              </a:rPr>
              <a:t>ข้อมูลสำหรับการวิเคราะห์เหตุการณ์ที่เกิดขึ้น</a:t>
            </a: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0" y="1412776"/>
            <a:ext cx="7920038" cy="5416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</a:rPr>
              <a:t>ระยะทางของรอยไถล บริเวณต่าง ๆ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</a:rPr>
              <a:t>บริเวณไหล่ทาง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 24 m</a:t>
            </a:r>
            <a:endParaRPr lang="en-US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</a:rPr>
              <a:t>บริเวณพื้นหญ้า</a:t>
            </a:r>
            <a:r>
              <a:rPr lang="en-US" dirty="0">
                <a:latin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 6 m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dirty="0">
                <a:latin typeface="Times New Roman" pitchFamily="18" charset="0"/>
                <a:sym typeface="Symbol" pitchFamily="18" charset="2"/>
              </a:rPr>
              <a:t>บริเวณท้องร่อง</a:t>
            </a:r>
            <a:r>
              <a:rPr lang="en-US" dirty="0">
                <a:latin typeface="Times New Roman" pitchFamily="18" charset="0"/>
                <a:sym typeface="Symbol" pitchFamily="18" charset="2"/>
              </a:rPr>
              <a:t>  28 m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th-TH" sz="2400" dirty="0">
                <a:latin typeface="Times New Roman" pitchFamily="18" charset="0"/>
              </a:rPr>
              <a:t>สัมประสิทธิ์ความเสียดทาน</a:t>
            </a:r>
            <a:endParaRPr lang="en-US" sz="2400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r>
              <a:rPr lang="en-US" sz="2400" dirty="0">
                <a:latin typeface="Times New Roman" pitchFamily="18" charset="0"/>
              </a:rPr>
              <a:t>(coefficient of friction) </a:t>
            </a:r>
            <a:r>
              <a:rPr lang="th-TH" sz="2400" dirty="0">
                <a:latin typeface="Times New Roman" pitchFamily="18" charset="0"/>
              </a:rPr>
              <a:t>บริเวณต่าง ๆ</a:t>
            </a:r>
            <a:endParaRPr lang="en-US" sz="2400" dirty="0">
              <a:latin typeface="Times New Roman" pitchFamily="18" charset="0"/>
            </a:endParaRP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sz="2400" dirty="0">
                <a:latin typeface="Times New Roman" pitchFamily="18" charset="0"/>
              </a:rPr>
              <a:t>บริเวณไหล่ทาง</a:t>
            </a:r>
            <a:r>
              <a:rPr lang="en-US" sz="2400" dirty="0">
                <a:latin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0.84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sz="2400" dirty="0">
                <a:latin typeface="Times New Roman" pitchFamily="18" charset="0"/>
                <a:sym typeface="Symbol" pitchFamily="18" charset="2"/>
              </a:rPr>
              <a:t>บริเวณพื้นหญ้า  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 0.64</a:t>
            </a:r>
          </a:p>
          <a:p>
            <a:pPr lvl="1">
              <a:spcBef>
                <a:spcPct val="50000"/>
              </a:spcBef>
              <a:buFontTx/>
              <a:buChar char="•"/>
            </a:pPr>
            <a:r>
              <a:rPr lang="th-TH" sz="2400" dirty="0">
                <a:latin typeface="Times New Roman" pitchFamily="18" charset="0"/>
                <a:sym typeface="Symbol" pitchFamily="18" charset="2"/>
              </a:rPr>
              <a:t>บริเวณท้องร่อง</a:t>
            </a:r>
            <a:r>
              <a:rPr lang="en-US" sz="2400" dirty="0">
                <a:latin typeface="Times New Roman" pitchFamily="18" charset="0"/>
                <a:sym typeface="Symbol" pitchFamily="18" charset="2"/>
              </a:rPr>
              <a:t>  0.62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620713"/>
            <a:ext cx="2079625" cy="604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3347864" y="2348880"/>
            <a:ext cx="4608686" cy="57529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3275856" y="2996952"/>
            <a:ext cx="4896594" cy="93687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  <p:sp>
        <p:nvSpPr>
          <p:cNvPr id="58375" name="Line 7"/>
          <p:cNvSpPr>
            <a:spLocks noChangeShapeType="1"/>
          </p:cNvSpPr>
          <p:nvPr/>
        </p:nvSpPr>
        <p:spPr bwMode="auto">
          <a:xfrm>
            <a:off x="3347864" y="3717032"/>
            <a:ext cx="4881736" cy="1312168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9242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14</a:t>
            </a:fld>
            <a:endParaRPr lang="th-TH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1628800"/>
            <a:ext cx="7682839" cy="380977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04789" y="116632"/>
            <a:ext cx="91062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of friction used for different surface types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68054" y="6254234"/>
            <a:ext cx="74705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file:///C:/Users/RatchapakC/Downloads/CASRPotentialeffectsESC1114.pdf</a:t>
            </a: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40152" y="1211271"/>
            <a:ext cx="25702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(Kinetic friction)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346958" y="5687080"/>
            <a:ext cx="6912768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standard value for kinetic friction is 0.7</a:t>
            </a:r>
          </a:p>
        </p:txBody>
      </p:sp>
    </p:spTree>
    <p:extLst>
      <p:ext uri="{BB962C8B-B14F-4D97-AF65-F5344CB8AC3E}">
        <p14:creationId xmlns:p14="http://schemas.microsoft.com/office/powerpoint/2010/main" val="37902643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23528" y="6165304"/>
            <a:ext cx="432048" cy="476250"/>
          </a:xfrm>
        </p:spPr>
        <p:txBody>
          <a:bodyPr/>
          <a:lstStyle/>
          <a:p>
            <a:fld id="{7EBD8488-1835-410A-B24F-BE3D12C47A19}" type="slidenum">
              <a:rPr lang="en-US"/>
              <a:pPr/>
              <a:t>15</a:t>
            </a:fld>
            <a:endParaRPr lang="th-TH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0"/>
            <a:ext cx="8001000" cy="1216025"/>
          </a:xfrm>
        </p:spPr>
        <p:txBody>
          <a:bodyPr/>
          <a:lstStyle/>
          <a:p>
            <a:pPr algn="ctr"/>
            <a:r>
              <a:rPr lang="th-TH" b="1" dirty="0">
                <a:solidFill>
                  <a:schemeClr val="tx1"/>
                </a:solidFill>
                <a:latin typeface="Times New Roman" pitchFamily="18" charset="0"/>
                <a:cs typeface="+mn-cs"/>
              </a:rPr>
              <a:t>ความสัมพันธ์ระหว่างงานและพลังงานจลน์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268760"/>
            <a:ext cx="8604448" cy="5040560"/>
          </a:xfrm>
        </p:spPr>
        <p:txBody>
          <a:bodyPr>
            <a:noAutofit/>
          </a:bodyPr>
          <a:lstStyle/>
          <a:p>
            <a:r>
              <a:rPr lang="th-TH" sz="2800" b="1" dirty="0">
                <a:latin typeface="Times New Roman" pitchFamily="18" charset="0"/>
              </a:rPr>
              <a:t>รอยไถลบอกความเร็วรถยนต์</a:t>
            </a:r>
            <a:endParaRPr lang="en-US" sz="2800" b="1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 </a:t>
            </a:r>
            <a:endParaRPr lang="th-TH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th-TH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th-TH" sz="2800" dirty="0">
                <a:latin typeface="Times New Roman" pitchFamily="18" charset="0"/>
              </a:rPr>
              <a:t>    ในขณะที่ล้อรถล็อกเนื่องจากการเบรก จะเกิดแรงเสียดทานจากพื้นถนนต้านการไถลของล้อ ทำให้บริเวณผิวหน้ายางเกิดความร้อนและละลายเกิดเป็นรอยไถลขึ้น พร้อมกันนี้ความเร็วของรถยนต์ลดลงหรือพลังงานจลน์น้อยลง ซึ่งเขียนออกมาในรูปของสมการได้เป็น</a:t>
            </a:r>
            <a:endParaRPr lang="en-US" sz="2800" dirty="0">
              <a:latin typeface="Times New Roman" pitchFamily="18" charset="0"/>
            </a:endParaRP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             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latin typeface="Times New Roman" pitchFamily="18" charset="0"/>
              </a:rPr>
              <a:t>  w = </a:t>
            </a:r>
            <a:r>
              <a:rPr lang="en-US" sz="2800" dirty="0">
                <a:latin typeface="Times New Roman" pitchFamily="18" charset="0"/>
                <a:sym typeface="Symbol"/>
              </a:rPr>
              <a:t>K = </a:t>
            </a:r>
            <a:r>
              <a:rPr lang="en-US" sz="2800" dirty="0" err="1">
                <a:latin typeface="Times New Roman" pitchFamily="18" charset="0"/>
                <a:sym typeface="Symbol"/>
              </a:rPr>
              <a:t>K</a:t>
            </a:r>
            <a:r>
              <a:rPr lang="en-US" sz="2800" baseline="-25000" dirty="0" err="1">
                <a:latin typeface="Times New Roman" pitchFamily="18" charset="0"/>
                <a:sym typeface="Symbol"/>
              </a:rPr>
              <a:t>f</a:t>
            </a:r>
            <a:r>
              <a:rPr lang="en-US" sz="2800" dirty="0">
                <a:latin typeface="Times New Roman" pitchFamily="18" charset="0"/>
                <a:sym typeface="Symbol"/>
              </a:rPr>
              <a:t> – </a:t>
            </a:r>
            <a:r>
              <a:rPr lang="en-US" sz="2800" dirty="0" err="1">
                <a:latin typeface="Times New Roman" pitchFamily="18" charset="0"/>
                <a:sym typeface="Symbol"/>
              </a:rPr>
              <a:t>K</a:t>
            </a:r>
            <a:r>
              <a:rPr lang="en-US" sz="2800" baseline="-25000" dirty="0" err="1">
                <a:latin typeface="Times New Roman" pitchFamily="18" charset="0"/>
                <a:sym typeface="Symbol"/>
              </a:rPr>
              <a:t>i</a:t>
            </a:r>
            <a:r>
              <a:rPr lang="en-US" sz="2800" dirty="0">
                <a:latin typeface="Times New Roman" pitchFamily="18" charset="0"/>
                <a:sym typeface="Symbol"/>
              </a:rPr>
              <a:t>     </a:t>
            </a:r>
            <a:endParaRPr lang="th-TH" sz="2800" dirty="0">
              <a:latin typeface="Times New Roman" pitchFamily="18" charset="0"/>
            </a:endParaRPr>
          </a:p>
          <a:p>
            <a:pPr lvl="2">
              <a:buFont typeface="Wingdings" pitchFamily="2" charset="2"/>
              <a:buNone/>
            </a:pPr>
            <a:endParaRPr lang="en-US" sz="2800" dirty="0">
              <a:latin typeface="Times New Roman" pitchFamily="18" charset="0"/>
            </a:endParaRPr>
          </a:p>
          <a:p>
            <a:pPr lvl="2">
              <a:buFont typeface="Wingdings" pitchFamily="2" charset="2"/>
              <a:buNone/>
            </a:pPr>
            <a:endParaRPr lang="th-TH" sz="2800" dirty="0">
              <a:latin typeface="Times New Roman" pitchFamily="18" charset="0"/>
            </a:endParaRP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920" y="4941168"/>
          <a:ext cx="4741862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87" name="Equation" r:id="rId3" imgW="1828800" imgH="393480" progId="Equation.DSMT4">
                  <p:embed/>
                </p:oleObj>
              </mc:Choice>
              <mc:Fallback>
                <p:oleObj name="Equation" r:id="rId3" imgW="1828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920" y="4941168"/>
                        <a:ext cx="4741862" cy="1020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5453063" y="430213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th-TH"/>
          </a:p>
        </p:txBody>
      </p:sp>
      <p:pic>
        <p:nvPicPr>
          <p:cNvPr id="9" name="Picture 6" descr="ast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72816"/>
            <a:ext cx="6410325" cy="9572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345123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CBB4E-934E-458C-94A8-0261777B51DF}" type="slidenum">
              <a:rPr lang="en-US" smtClean="0"/>
              <a:pPr/>
              <a:t>16</a:t>
            </a:fld>
            <a:endParaRPr lang="th-TH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57" y="692696"/>
            <a:ext cx="9086351" cy="501317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0130A7-ABDE-495B-B666-9A6F3C0B8A4A}"/>
              </a:ext>
            </a:extLst>
          </p:cNvPr>
          <p:cNvSpPr txBox="1"/>
          <p:nvPr/>
        </p:nvSpPr>
        <p:spPr>
          <a:xfrm>
            <a:off x="7524328" y="3861048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67 km/h (19 m/s)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B7EBAC-24CF-43CD-984F-C269C3D74EEE}"/>
              </a:ext>
            </a:extLst>
          </p:cNvPr>
          <p:cNvSpPr txBox="1"/>
          <p:nvPr/>
        </p:nvSpPr>
        <p:spPr>
          <a:xfrm>
            <a:off x="7524328" y="3561600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km/h (21 m/s)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2B11A8A-82F2-4351-ACC6-4B781F598970}"/>
              </a:ext>
            </a:extLst>
          </p:cNvPr>
          <p:cNvSpPr txBox="1"/>
          <p:nvPr/>
        </p:nvSpPr>
        <p:spPr>
          <a:xfrm>
            <a:off x="7487632" y="3033454"/>
            <a:ext cx="1224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104 km/h (29 m/s)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545381D-71E2-4382-BFB6-C2EF14331AE0}"/>
              </a:ext>
            </a:extLst>
          </p:cNvPr>
          <p:cNvSpPr/>
          <p:nvPr/>
        </p:nvSpPr>
        <p:spPr>
          <a:xfrm>
            <a:off x="7524328" y="3930932"/>
            <a:ext cx="1634480" cy="528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C9056-6706-4403-AFFE-FC17D445E44A}"/>
              </a:ext>
            </a:extLst>
          </p:cNvPr>
          <p:cNvSpPr/>
          <p:nvPr/>
        </p:nvSpPr>
        <p:spPr>
          <a:xfrm>
            <a:off x="7441864" y="3619886"/>
            <a:ext cx="1732958" cy="315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256E64-8F24-4421-9D87-1AF431C08498}"/>
              </a:ext>
            </a:extLst>
          </p:cNvPr>
          <p:cNvSpPr/>
          <p:nvPr/>
        </p:nvSpPr>
        <p:spPr>
          <a:xfrm>
            <a:off x="7487632" y="3095810"/>
            <a:ext cx="1044808" cy="5492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198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cs typeface="+mn-cs"/>
              </a:rPr>
              <a:t>ข้อสังเกตเกี่ยวกับการเกิดรอยไถลบนพื้นถนนเนื่องจากการเบรก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17</a:t>
            </a:fld>
            <a:endParaRPr lang="th-TH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3212976"/>
            <a:ext cx="7164141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907704" y="6165304"/>
            <a:ext cx="5832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http://www.tarorigin.com/art/Elivesay/</a:t>
            </a:r>
            <a:endParaRPr lang="th-TH" sz="1600" dirty="0">
              <a:latin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1628800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ในขณะที่คนขับเริ่มกดเบรก ล้อรถไม่ได้ถูกล็อกทันที เนื่องจากมีช่วงระยะเวลาในการตอบสนองและประสิทธิภาพการทำงานของระบบเบรก ดังนั้นค่าความเร็วที่ได้จากการคำนวณโดยอาศัยรอยไถล จึงเป็นค่าความเร็วที่</a:t>
            </a:r>
            <a:r>
              <a:rPr lang="th-TH" dirty="0">
                <a:solidFill>
                  <a:srgbClr val="FF0000"/>
                </a:solidFill>
              </a:rPr>
              <a:t>น้อยกว่า</a:t>
            </a:r>
            <a:r>
              <a:rPr lang="th-TH" dirty="0"/>
              <a:t>ค่าที่ควรจะเป็น</a:t>
            </a:r>
          </a:p>
        </p:txBody>
      </p:sp>
    </p:spTree>
    <p:extLst>
      <p:ext uri="{BB962C8B-B14F-4D97-AF65-F5344CB8AC3E}">
        <p14:creationId xmlns:p14="http://schemas.microsoft.com/office/powerpoint/2010/main" val="2554465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2019"/>
            <a:ext cx="9540552" cy="660648"/>
          </a:xfrm>
        </p:spPr>
        <p:txBody>
          <a:bodyPr>
            <a:normAutofit/>
          </a:bodyPr>
          <a:lstStyle/>
          <a:p>
            <a:r>
              <a:rPr lang="th-TH" sz="3200" b="1" dirty="0">
                <a:cs typeface="+mn-cs"/>
              </a:rPr>
              <a:t>กราฟ ระหว่างความเร็ว</a:t>
            </a:r>
            <a:r>
              <a:rPr lang="en-US" sz="3200" b="1" dirty="0">
                <a:cs typeface="+mn-cs"/>
              </a:rPr>
              <a:t> </a:t>
            </a:r>
            <a:r>
              <a:rPr lang="th-TH" sz="3200" b="1" dirty="0">
                <a:cs typeface="+mn-cs"/>
              </a:rPr>
              <a:t>และ ระยะทาง ของรถกระบะที่ประสบอุบัติเหตุ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18</a:t>
            </a:fld>
            <a:endParaRPr lang="th-TH"/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2000" contrast="-18000"/>
          </a:blip>
          <a:srcRect/>
          <a:stretch>
            <a:fillRect/>
          </a:stretch>
        </p:blipFill>
        <p:spPr bwMode="auto">
          <a:xfrm>
            <a:off x="142654" y="593722"/>
            <a:ext cx="8988994" cy="5931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828707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th-TH" b="1" dirty="0">
                <a:solidFill>
                  <a:schemeClr val="tx1"/>
                </a:solidFill>
                <a:cs typeface="+mn-cs"/>
              </a:rPr>
              <a:t>อัตราความเร็วของยานพาหนะตามพระราชบัญญัติจราจรทางบก ฉบับ 8 พ.ศ. 2551</a:t>
            </a:r>
            <a:endParaRPr lang="en-US" dirty="0">
              <a:solidFill>
                <a:schemeClr val="tx1"/>
              </a:solidFill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19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395536" y="1866900"/>
            <a:ext cx="8291264" cy="4572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dirty="0"/>
              <a:t>1.</a:t>
            </a:r>
            <a:r>
              <a:rPr lang="th-TH" sz="2800" dirty="0"/>
              <a:t>สำหรับรถบรรทุกที่มีน้ำหนักรถรวมทั้งน้ำหนักบรรทุกเกิน 1,200 กิโลกรัมหรือรถบรรทุกคนโดยสาร ให้ขับในเขตกรุงเทพมหานคร เขตเมืองพัทยา หรือเขตเทศบาลไม่เกิน 60 กิโลเมตรต่อชั่วโมง หรือนอกเขตดังกล่าวให้ขับไม่เกิน 80 กิโลเมตรต่อชั่วโมง</a:t>
            </a:r>
            <a:endParaRPr lang="en-US" sz="2800" dirty="0"/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r>
              <a:rPr lang="en-US" sz="2800" dirty="0"/>
              <a:t>2.</a:t>
            </a:r>
            <a:r>
              <a:rPr lang="th-TH" sz="2800" dirty="0"/>
              <a:t>สำหรับรถยนต์อื่นนอกจากรถที่ระบุไว้ใน 1 ขณะที่ลากจูงรถพ่วงรถยนต์บรรทุกที่มีน้ำหนักรถรวมทั้งน้ำหนักบรรทุกเกิน 1,200 กิโลกรัม หรือรถยนต์สามล้อให้ขับในเขตกรุงเทพมหานคร เขตเมืองพัทยา หรือเขตเทศบาล ไม่เกิน 45 กิโลเมตรต่อชั่วโมง หรือนอกเขตดังกล่าวให้ขับไม่เกิน 60 กิโลเมตรต่อชั่วโมง</a:t>
            </a:r>
            <a:endParaRPr lang="en-US" sz="2800" dirty="0"/>
          </a:p>
          <a:p>
            <a:pPr marL="0" indent="0">
              <a:buNone/>
            </a:pPr>
            <a:endParaRPr lang="th-TH" sz="2800" dirty="0"/>
          </a:p>
          <a:p>
            <a:pPr marL="0" indent="0">
              <a:buNone/>
            </a:pPr>
            <a:r>
              <a:rPr lang="en-US" sz="2800" dirty="0"/>
              <a:t>3.</a:t>
            </a:r>
            <a:r>
              <a:rPr lang="th-TH" sz="2800" u="sng" dirty="0"/>
              <a:t>สำหรับรถยนต์อื่นนอกจากรถที่ระบุไว้ใน 1 หรือ 2 หรือรถจักรยานยนต์ ให้ขับในเขตกรุงเทพมหานคร เขตเมืองพัทยา หรือเขตเทศบาล ไม่เกิน 80 กิโลเมตรต่อชั่วโมง หรือนอกเขตดังกล่าวให้ขับไม่เกิน 90 กิโลเมตรต่อชั่วโมง</a:t>
            </a:r>
          </a:p>
          <a:p>
            <a:endParaRPr lang="th-TH" sz="2800" dirty="0"/>
          </a:p>
          <a:p>
            <a:r>
              <a:rPr lang="en-US" sz="2800" dirty="0"/>
              <a:t>http://www.tarc.ait.ac.th/th/speed7.php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292080" y="4869160"/>
            <a:ext cx="273630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67544" y="515719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4114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th-TH" b="1" dirty="0"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</a:t>
            </a:r>
          </a:p>
          <a:p>
            <a:endParaRPr lang="th-TH" sz="2800" dirty="0">
              <a:latin typeface="Times New Roman" panose="02020603050405020304" pitchFamily="18" charset="0"/>
            </a:endParaRP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studies of car accidents</a:t>
            </a:r>
            <a:endParaRPr lang="th-TH" sz="2800" dirty="0">
              <a:latin typeface="Times New Roman" panose="02020603050405020304" pitchFamily="18" charset="0"/>
            </a:endParaRP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th-TH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: non collision </a:t>
            </a:r>
          </a:p>
          <a:p>
            <a:pPr lvl="1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2 : midnight crash</a:t>
            </a:r>
          </a:p>
          <a:p>
            <a:pPr lvl="1">
              <a:buNone/>
            </a:pPr>
            <a:endParaRPr lang="th-TH" sz="2800" dirty="0">
              <a:latin typeface="Times New Roman" panose="02020603050405020304" pitchFamily="18" charset="0"/>
            </a:endParaRPr>
          </a:p>
          <a:p>
            <a:endParaRPr lang="th-TH" sz="2800" dirty="0">
              <a:latin typeface="Times New Roman" panose="02020603050405020304" pitchFamily="18" charset="0"/>
            </a:endParaRPr>
          </a:p>
          <a:p>
            <a:endParaRPr lang="th-TH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56207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Stopping distance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20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 descr=" 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0148" y="926232"/>
            <a:ext cx="7753117" cy="4176464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35696" y="6261556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http://www.bstreetsmart.org/Road-Safety/Stopping-Distances/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5616" y="5376582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ในแผนภาพนี้ </a:t>
            </a:r>
            <a:r>
              <a:rPr lang="en-US" dirty="0"/>
              <a:t>reaction time </a:t>
            </a:r>
            <a:r>
              <a:rPr lang="th-TH" dirty="0"/>
              <a:t>มีค่าประมาณเท่าใด</a:t>
            </a:r>
            <a:r>
              <a:rPr lang="en-US"/>
              <a:t>?</a:t>
            </a:r>
            <a:r>
              <a:rPr lang="th-TH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50574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21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757836" y="284036"/>
            <a:ext cx="8085528" cy="4572000"/>
          </a:xfrm>
        </p:spPr>
        <p:txBody>
          <a:bodyPr>
            <a:no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distance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stopping distance is found by adding the applicable perception-reaction (or thinking) distance and the applicable skid mark (or braking) distance.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Stopping distance  =  thinking distance + braking distance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braking distance (m) =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Thinking distance (m) =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stopping distance of the truck (m) = 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118" y="4441609"/>
            <a:ext cx="7928964" cy="2204864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</a:ln>
        </p:spPr>
      </p:pic>
      <p:cxnSp>
        <p:nvCxnSpPr>
          <p:cNvPr id="7" name="Straight Connector 6"/>
          <p:cNvCxnSpPr/>
          <p:nvPr/>
        </p:nvCxnSpPr>
        <p:spPr>
          <a:xfrm>
            <a:off x="4035850" y="5661248"/>
            <a:ext cx="1152128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6930AF1F-50B3-4FF2-AC2A-15DDCBA22097}"/>
              </a:ext>
            </a:extLst>
          </p:cNvPr>
          <p:cNvSpPr txBox="1"/>
          <p:nvPr/>
        </p:nvSpPr>
        <p:spPr>
          <a:xfrm>
            <a:off x="4613070" y="2924944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58 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2216917-7CDE-49D7-86D9-1029BF863030}"/>
              </a:ext>
            </a:extLst>
          </p:cNvPr>
          <p:cNvSpPr txBox="1"/>
          <p:nvPr/>
        </p:nvSpPr>
        <p:spPr>
          <a:xfrm>
            <a:off x="4175956" y="3334452"/>
            <a:ext cx="792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44 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97F95-14E4-4217-A4D4-74DE4483244F}"/>
              </a:ext>
            </a:extLst>
          </p:cNvPr>
          <p:cNvSpPr txBox="1"/>
          <p:nvPr/>
        </p:nvSpPr>
        <p:spPr>
          <a:xfrm>
            <a:off x="7380312" y="3836745"/>
            <a:ext cx="1005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102 m</a:t>
            </a:r>
          </a:p>
        </p:txBody>
      </p:sp>
    </p:spTree>
    <p:extLst>
      <p:ext uri="{BB962C8B-B14F-4D97-AF65-F5344CB8AC3E}">
        <p14:creationId xmlns:p14="http://schemas.microsoft.com/office/powerpoint/2010/main" val="39914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imes New Roman" panose="02020603050405020304" pitchFamily="18" charset="0"/>
                <a:cs typeface="+mn-cs"/>
              </a:rPr>
              <a:t>ผลสรุปจากการศึกษา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22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h-TH" sz="2800" dirty="0"/>
              <a:t>คณะผู้วิจัยจาก </a:t>
            </a:r>
            <a:r>
              <a:rPr lang="en-US" sz="2800" dirty="0"/>
              <a:t>TARC </a:t>
            </a:r>
            <a:r>
              <a:rPr lang="th-TH" sz="2800" dirty="0"/>
              <a:t>สรุปปัจจัยที่มีผลต่อการเกิดอุบัติในครั้งนี้ว่าขึ้นกับ</a:t>
            </a:r>
          </a:p>
          <a:p>
            <a:pPr lvl="1"/>
            <a:r>
              <a:rPr lang="en-US" sz="2800" dirty="0"/>
              <a:t>Vehicle factor : </a:t>
            </a:r>
            <a:r>
              <a:rPr lang="th-TH" sz="2800" dirty="0"/>
              <a:t>เนื่องจากสภาพของยางที่เก่า ขาดการดูแล มีแนวโน้มที่จะทำให้เกิดอุบัติเหตุได้ง่าย</a:t>
            </a:r>
            <a:endParaRPr lang="en-US" sz="2800" dirty="0"/>
          </a:p>
          <a:p>
            <a:pPr lvl="1"/>
            <a:r>
              <a:rPr lang="en-US" sz="2800" dirty="0"/>
              <a:t>Human factor : </a:t>
            </a:r>
            <a:r>
              <a:rPr lang="th-TH" sz="2800" dirty="0"/>
              <a:t>เนื่องจากการขับรถเร็วเกินกว่าความเร็วที่กำหนด ทำให้ไม่สามารถบังคับรถได้เมื่อเกิดอุบัติเหตุ</a:t>
            </a:r>
            <a:endParaRPr lang="en-US" sz="2800" dirty="0"/>
          </a:p>
          <a:p>
            <a:pPr lvl="1"/>
            <a:r>
              <a:rPr lang="en-US" sz="2800" dirty="0"/>
              <a:t>Road-environment factor : </a:t>
            </a:r>
            <a:r>
              <a:rPr lang="th-TH" sz="2800" dirty="0"/>
              <a:t>เนื่องจากไหล่ทางมีความลาดเอียงมาก ดังนั้นเมื่อรถเสียหลักพุ่งลงมาที่ไหล่ทาง การบังคับรถให้กลับมายังเส้นทางเดิมจึงเป็นไปได้ยาก</a:t>
            </a:r>
          </a:p>
        </p:txBody>
      </p:sp>
    </p:spTree>
    <p:extLst>
      <p:ext uri="{BB962C8B-B14F-4D97-AF65-F5344CB8AC3E}">
        <p14:creationId xmlns:p14="http://schemas.microsoft.com/office/powerpoint/2010/main" val="1147735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23</a:t>
            </a:fld>
            <a:endParaRPr lang="th-TH"/>
          </a:p>
        </p:txBody>
      </p:sp>
      <p:sp>
        <p:nvSpPr>
          <p:cNvPr id="5" name="TextBox 4"/>
          <p:cNvSpPr txBox="1"/>
          <p:nvPr/>
        </p:nvSpPr>
        <p:spPr>
          <a:xfrm>
            <a:off x="1043608" y="240682"/>
            <a:ext cx="66967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 2 : midnight crash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t="28102"/>
          <a:stretch/>
        </p:blipFill>
        <p:spPr>
          <a:xfrm>
            <a:off x="1751314" y="2884682"/>
            <a:ext cx="5281331" cy="378281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1520" y="887013"/>
            <a:ext cx="87210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involves a lady driver (Carol) driving a red car which knocked down a young male pedestrian (Henry) around midnight at a road junction.  The driver was not injured and passed the alcohol test. However, the pedestrian was hurt badly.  The following sketch was drawn by your colleague 1 hour after the accident:	</a:t>
            </a:r>
          </a:p>
        </p:txBody>
      </p:sp>
      <p:sp>
        <p:nvSpPr>
          <p:cNvPr id="2" name="Rectangle 1"/>
          <p:cNvSpPr/>
          <p:nvPr/>
        </p:nvSpPr>
        <p:spPr>
          <a:xfrm>
            <a:off x="1745218" y="2234147"/>
            <a:ext cx="6966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>
                <a:solidFill>
                  <a:srgbClr val="00662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https://www.edb.gov.hk › 5_Lesson_7_worksheets_withAns</a:t>
            </a:r>
            <a:endParaRPr lang="en-US" sz="2000" b="0" i="0" u="sng" dirty="0">
              <a:solidFill>
                <a:srgbClr val="660099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</p:txBody>
      </p:sp>
    </p:spTree>
    <p:extLst>
      <p:ext uri="{BB962C8B-B14F-4D97-AF65-F5344CB8AC3E}">
        <p14:creationId xmlns:p14="http://schemas.microsoft.com/office/powerpoint/2010/main" val="187623604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24</a:t>
            </a:fld>
            <a:endParaRPr lang="th-TH"/>
          </a:p>
        </p:txBody>
      </p:sp>
      <p:sp>
        <p:nvSpPr>
          <p:cNvPr id="4" name="Rectangle 3"/>
          <p:cNvSpPr/>
          <p:nvPr/>
        </p:nvSpPr>
        <p:spPr>
          <a:xfrm>
            <a:off x="585961" y="1700808"/>
            <a:ext cx="824440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-mass of the car and Carol: 1100 kg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-mass of Henry: 60 kg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-speed limit at the location: 50 km/h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Friction coefficient = 0.7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-point of impact: 28 m from the nearby traffic lamps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-17 m long skid marks from the point of impact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-Henry lay on the ground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-clothes fibers and some blood spatters were found near Henry’s body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 few street lamps were out of order during the accident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-the manufacturer of Carol’s car claimed that the maximum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acceleration of the car is 2.4 ms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9609" y="688128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provided for reconstruction</a:t>
            </a:r>
          </a:p>
        </p:txBody>
      </p:sp>
    </p:spTree>
    <p:extLst>
      <p:ext uri="{BB962C8B-B14F-4D97-AF65-F5344CB8AC3E}">
        <p14:creationId xmlns:p14="http://schemas.microsoft.com/office/powerpoint/2010/main" val="21192754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25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373060" y="824625"/>
            <a:ext cx="79928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Carol (the driver)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I was hurrying to the hospital for work that night, I stopped my car before the red traffic light.  The road was dark. After the traffic light turned green and making sure that the road ahead was clear, I drove across the road junction. Suddenly, I saw a person wearing dark clothes appearing in front of me. I swear that I couldn’t see him until the last moment. I pressed my horn sharply but he didn’t seem to have any response. Everything was too late and my car knocked him down. I applied the brake immediately to stop my car. I was so scared that I stayed in my car until the police came.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188640"/>
            <a:ext cx="29523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Testimony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73060" y="4103671"/>
            <a:ext cx="807295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Henry (the injured person)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drinking with my friends, I left the bar around midnight. I intended to catch the last bus home.  The pedestrian lamp was green and flashing when I was running across the road. Suddenly, without sounding its horn a car at high speed came to me from my right hand side and knocked me unconscious.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445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your verdict? Who is lying?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26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stop a moving car by accident, a driver has to respond to an obstacle ahead and then applying a brake to stop the car.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Generally, the stopping distance is composed of thinking distance and braking distance.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incident, the skid mark and some other information provided the car speed when hitting the pedestrian to be 15 m/s or 55 km/h.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actually was over the allowed speed limit in that area.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the driver was on alert. Her thinking distance was found to be 23 m. The distance was too close to where she claimed to stop. She had to be lying!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4A0DD2-ED83-4368-A076-0F1C7C8B7058}"/>
              </a:ext>
            </a:extLst>
          </p:cNvPr>
          <p:cNvSpPr/>
          <p:nvPr/>
        </p:nvSpPr>
        <p:spPr>
          <a:xfrm>
            <a:off x="827584" y="1484784"/>
            <a:ext cx="7859216" cy="4608512"/>
          </a:xfrm>
          <a:prstGeom prst="rect">
            <a:avLst/>
          </a:prstGeom>
          <a:solidFill>
            <a:schemeClr val="bg1"/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32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19256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conversion</a:t>
            </a:r>
            <a:r>
              <a:rPr lang="th-TH" b="1" dirty="0">
                <a:solidFill>
                  <a:schemeClr val="tx1"/>
                </a:solidFill>
                <a:latin typeface="Times New Roman" panose="02020603050405020304" pitchFamily="18" charset="0"/>
              </a:rPr>
              <a:t> 	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3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899592" y="1124744"/>
            <a:ext cx="7772400" cy="5040560"/>
          </a:xfrm>
        </p:spPr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baseline="30000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>
              <a:buNone/>
            </a:pPr>
            <a:endParaRPr lang="en-US" dirty="0"/>
          </a:p>
          <a:p>
            <a:pPr lvl="1"/>
            <a:endParaRPr lang="th-T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832664"/>
              </p:ext>
            </p:extLst>
          </p:nvPr>
        </p:nvGraphicFramePr>
        <p:xfrm>
          <a:off x="1187059" y="1556792"/>
          <a:ext cx="6985340" cy="32403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63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6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63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63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47032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Multiply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by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03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Convert from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Convert</a:t>
                      </a:r>
                      <a:r>
                        <a:rPr lang="en-US" baseline="0" dirty="0">
                          <a:latin typeface="Times New Roman" pitchFamily="18" charset="0"/>
                          <a:cs typeface="Times New Roman" pitchFamily="18" charset="0"/>
                        </a:rPr>
                        <a:t> to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7032">
                <a:tc vMerge="1">
                  <a:txBody>
                    <a:bodyPr/>
                    <a:lstStyle/>
                    <a:p>
                      <a:endParaRPr lang="th-T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km/h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mph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70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m/s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3.6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2.24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703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km/h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0.278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0.62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5202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mph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0.45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1.609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th-TH" dirty="0">
                        <a:latin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87624" y="5013176"/>
            <a:ext cx="6696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Times New Roman" pitchFamily="18" charset="0"/>
                <a:cs typeface="Times New Roman" pitchFamily="18" charset="0"/>
              </a:rPr>
              <a:t>http://www.engineeringtoolbox.com/velocity-units-converter-d_1035.html</a:t>
            </a:r>
            <a:endParaRPr lang="th-TH" sz="14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4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Analytical tools are used to evaluate the accidents.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analysis provide the accident reconstruction scenario.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analytical tools include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Kinematics</a:t>
            </a:r>
          </a:p>
          <a:p>
            <a:pPr marL="0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Work – kinetic energy theorem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Laws of conversation of momentum</a:t>
            </a:r>
          </a:p>
          <a:p>
            <a:pPr marL="0" indent="0"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Laws of conversation of energy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67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-15123"/>
            <a:ext cx="7772400" cy="1143000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Basic energy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5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17646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a moving vehicle with a constant speed to a stop, a work by braking, skidding or crushing has to be done to reduce the vehicle’s kinetic energy to zero.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Skidding is a common way that causes the dissipation of kinetic energy of a vehicle.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skid mark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some other information can be used to compute a speed of a vehicle.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03504" y="6178520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http://www.bsharp.org/physics/skidmarks</a:t>
            </a:r>
          </a:p>
        </p:txBody>
      </p:sp>
    </p:spTree>
    <p:extLst>
      <p:ext uri="{BB962C8B-B14F-4D97-AF65-F5344CB8AC3E}">
        <p14:creationId xmlns:p14="http://schemas.microsoft.com/office/powerpoint/2010/main" val="1843642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0657" y="249338"/>
            <a:ext cx="7772400" cy="51942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skid marks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6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74328" y="702763"/>
            <a:ext cx="4701152" cy="457200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skid mark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mark made by a tire which is stopped rolling and slides on the road surface.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inflation of tires will lead to different appearances of the skid marks. 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forum.e46fanatics.com/attachment.php?attachmentid=222528&amp;d=117623473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480" y="360216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4916295" y="639622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http://forum.e46fanatics.com/showthread.php?t=461865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7313" y="3713597"/>
            <a:ext cx="4793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marks are generally solid continuous streaks. They often begin and end abruptly. Skid marks from ABS on the other hand may follow an intermittent light and dark pattern.</a:t>
            </a:r>
          </a:p>
        </p:txBody>
      </p:sp>
      <p:pic>
        <p:nvPicPr>
          <p:cNvPr id="55298" name="Picture 2" descr="https://qph.is.quoracdn.net/main-qimg-c1399370b67414b8ff1393bb10baa336?convert_to_webp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9151" y="442317"/>
            <a:ext cx="3633296" cy="2525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7057" y="3024089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https://www.quora.com/</a:t>
            </a:r>
          </a:p>
        </p:txBody>
      </p:sp>
    </p:spTree>
    <p:extLst>
      <p:ext uri="{BB962C8B-B14F-4D97-AF65-F5344CB8AC3E}">
        <p14:creationId xmlns:p14="http://schemas.microsoft.com/office/powerpoint/2010/main" val="3036933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-226987"/>
            <a:ext cx="7772400" cy="1143000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Features of skid marks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7</a:t>
            </a:fld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0" y="950365"/>
            <a:ext cx="9252520" cy="4572000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inflation of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tyres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will lead to different appearances of the skid marks.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Try to finish the matching game below and give reasons for your choices.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19288" t="24788" r="20075" b="54202"/>
          <a:stretch/>
        </p:blipFill>
        <p:spPr>
          <a:xfrm>
            <a:off x="283915" y="1997057"/>
            <a:ext cx="7784354" cy="15164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20075" t="50000" r="22438" b="26189"/>
          <a:stretch/>
        </p:blipFill>
        <p:spPr>
          <a:xfrm>
            <a:off x="484864" y="3547843"/>
            <a:ext cx="7564434" cy="1761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l="20075" t="58404" r="19288" b="27589"/>
          <a:stretch/>
        </p:blipFill>
        <p:spPr>
          <a:xfrm>
            <a:off x="425681" y="5435740"/>
            <a:ext cx="8401158" cy="109106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91680" y="6460640"/>
            <a:ext cx="725043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u="sng" dirty="0">
                <a:solidFill>
                  <a:srgbClr val="006621"/>
                </a:solidFill>
                <a:latin typeface="arial" panose="020B0604020202020204" pitchFamily="34" charset="0"/>
                <a:hlinkClick r:id="rId6"/>
              </a:rPr>
              <a:t>https://www.edb.gov.hk › 5_Lesson_7_worksheets_withAns</a:t>
            </a:r>
            <a:endParaRPr lang="en-US" sz="1400" b="0" i="0" u="sng" dirty="0">
              <a:solidFill>
                <a:srgbClr val="660099"/>
              </a:solidFill>
              <a:effectLst/>
              <a:latin typeface="arial" panose="020B0604020202020204" pitchFamily="34" charset="0"/>
              <a:hlinkClick r:id="rId6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5BC8BF6-5B4F-4B5D-86FE-A80A32035EED}"/>
              </a:ext>
            </a:extLst>
          </p:cNvPr>
          <p:cNvCxnSpPr/>
          <p:nvPr/>
        </p:nvCxnSpPr>
        <p:spPr>
          <a:xfrm flipV="1">
            <a:off x="3347864" y="5157192"/>
            <a:ext cx="0" cy="3651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4BA458A-A80D-4E15-BB50-DF1A5C2EB0B8}"/>
              </a:ext>
            </a:extLst>
          </p:cNvPr>
          <p:cNvCxnSpPr/>
          <p:nvPr/>
        </p:nvCxnSpPr>
        <p:spPr>
          <a:xfrm flipV="1">
            <a:off x="5364088" y="5157192"/>
            <a:ext cx="1152128" cy="27854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1E9153-D4C2-41E4-972F-F110682ADE76}"/>
              </a:ext>
            </a:extLst>
          </p:cNvPr>
          <p:cNvCxnSpPr/>
          <p:nvPr/>
        </p:nvCxnSpPr>
        <p:spPr>
          <a:xfrm flipH="1" flipV="1">
            <a:off x="5436096" y="5157192"/>
            <a:ext cx="1944216" cy="36517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720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Accident reconstruction</a:t>
            </a:r>
            <a:endParaRPr lang="th-TH" b="1" dirty="0">
              <a:solidFill>
                <a:schemeClr val="tx1"/>
              </a:solidFill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8</a:t>
            </a:fld>
            <a:endParaRPr lang="th-TH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Case study</a:t>
            </a:r>
            <a:r>
              <a:rPr lang="th-TH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 : </a:t>
            </a:r>
            <a:r>
              <a:rPr lang="th-TH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 collision</a:t>
            </a:r>
          </a:p>
          <a:p>
            <a:pPr>
              <a:lnSpc>
                <a:spcPct val="80000"/>
              </a:lnSpc>
              <a:buNone/>
            </a:pPr>
            <a:r>
              <a:rPr lang="en-US" dirty="0">
                <a:latin typeface="Times New Roman" pitchFamily="18" charset="0"/>
                <a:cs typeface="Times New Roman" panose="02020603050405020304" pitchFamily="18" charset="0"/>
              </a:rPr>
              <a:t>    An investigation of a single vehicle run-off case</a:t>
            </a:r>
            <a:r>
              <a:rPr lang="th-TH" dirty="0">
                <a:latin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h-TH" dirty="0">
                <a:latin typeface="Times New Roman" panose="02020603050405020304" pitchFamily="18" charset="0"/>
              </a:rPr>
              <a:t>จาก  </a:t>
            </a: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In-depth Study on Road Accidents: Thailand Perspective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   By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   M B Islam, S </a:t>
            </a: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Ponboon</a:t>
            </a: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and N </a:t>
            </a:r>
            <a:r>
              <a:rPr lang="en-US" sz="2400" dirty="0" err="1">
                <a:latin typeface="Times New Roman" pitchFamily="18" charset="0"/>
                <a:cs typeface="Times New Roman" panose="02020603050405020304" pitchFamily="18" charset="0"/>
              </a:rPr>
              <a:t>Boontob</a:t>
            </a:r>
            <a:endParaRPr lang="en-US" sz="2400" dirty="0">
              <a:latin typeface="Times New Roman" pitchFamily="18" charset="0"/>
              <a:cs typeface="Times New Roman" panose="02020603050405020304" pitchFamily="18" charset="0"/>
            </a:endParaRP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   Thailand Accident Research Center (TARC)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    </a:t>
            </a:r>
            <a:r>
              <a:rPr lang="th-TH" sz="2400" dirty="0">
                <a:latin typeface="Times New Roman" pitchFamily="18" charset="0"/>
              </a:rPr>
              <a:t>ศูนย์วิจัยอุบัติแห่งประเทศไทย </a:t>
            </a: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(http://www.tarc.or.th/)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   Asian Institute of Technology (AIT)</a:t>
            </a:r>
          </a:p>
          <a:p>
            <a:pPr>
              <a:lnSpc>
                <a:spcPct val="8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anose="02020603050405020304" pitchFamily="18" charset="0"/>
              </a:rPr>
              <a:t>    THAILAND</a:t>
            </a:r>
            <a:endParaRPr lang="th-TH" sz="2400" dirty="0">
              <a:latin typeface="Times New Roman" pitchFamily="18" charset="0"/>
            </a:endParaRPr>
          </a:p>
          <a:p>
            <a:pPr>
              <a:buNone/>
            </a:pPr>
            <a:endParaRPr lang="th-TH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884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391" y="-37522"/>
            <a:ext cx="7772400" cy="1143000"/>
          </a:xfrm>
        </p:spPr>
        <p:txBody>
          <a:bodyPr/>
          <a:lstStyle/>
          <a:p>
            <a:r>
              <a:rPr lang="th-TH" b="1" dirty="0">
                <a:solidFill>
                  <a:schemeClr val="tx1"/>
                </a:solidFill>
                <a:cs typeface="+mn-cs"/>
              </a:rPr>
              <a:t>แหล่งข้อมูล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D5FC22-D78D-469D-AD93-7A52EE8271E1}" type="slidenum">
              <a:rPr lang="th-TH" smtClean="0"/>
              <a:pPr/>
              <a:t>9</a:t>
            </a:fld>
            <a:endParaRPr lang="th-TH"/>
          </a:p>
        </p:txBody>
      </p:sp>
      <p:sp>
        <p:nvSpPr>
          <p:cNvPr id="3" name="Rectangle 2"/>
          <p:cNvSpPr/>
          <p:nvPr/>
        </p:nvSpPr>
        <p:spPr>
          <a:xfrm>
            <a:off x="2660872" y="310879"/>
            <a:ext cx="553431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1E9E7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http://www.tarc.ait.ac.th/th/index.php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800"/>
            <a:ext cx="9144000" cy="514099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3047</TotalTime>
  <Words>2228</Words>
  <Application>Microsoft Office PowerPoint</Application>
  <PresentationFormat>On-screen Show (4:3)</PresentationFormat>
  <Paragraphs>258</Paragraphs>
  <Slides>26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arial</vt:lpstr>
      <vt:lpstr>Calibri</vt:lpstr>
      <vt:lpstr>Franklin Gothic Book</vt:lpstr>
      <vt:lpstr>Perpetua</vt:lpstr>
      <vt:lpstr>Times New Roman</vt:lpstr>
      <vt:lpstr>Wingdings</vt:lpstr>
      <vt:lpstr>Wingdings 2</vt:lpstr>
      <vt:lpstr>Equity</vt:lpstr>
      <vt:lpstr>Equation</vt:lpstr>
      <vt:lpstr>Vehicular accidents</vt:lpstr>
      <vt:lpstr>Outline</vt:lpstr>
      <vt:lpstr>Unit conversion   </vt:lpstr>
      <vt:lpstr>Analytical tools </vt:lpstr>
      <vt:lpstr>Basic energy method</vt:lpstr>
      <vt:lpstr>Features of skid marks</vt:lpstr>
      <vt:lpstr>Features of skid marks</vt:lpstr>
      <vt:lpstr>Accident reconstruction</vt:lpstr>
      <vt:lpstr>แหล่งข้อมูล</vt:lpstr>
      <vt:lpstr>ข้อมูลเบื้องต้น</vt:lpstr>
      <vt:lpstr>รายละเอียดจากสถานที่เกิดเหตุ (1)</vt:lpstr>
      <vt:lpstr>รายละเอียดจากสถานที่เกิดเหตุ (2)</vt:lpstr>
      <vt:lpstr>ข้อมูลสำหรับการวิเคราะห์เหตุการณ์ที่เกิดขึ้น</vt:lpstr>
      <vt:lpstr>PowerPoint Presentation</vt:lpstr>
      <vt:lpstr>ความสัมพันธ์ระหว่างงานและพลังงานจลน์</vt:lpstr>
      <vt:lpstr>PowerPoint Presentation</vt:lpstr>
      <vt:lpstr>ข้อสังเกตเกี่ยวกับการเกิดรอยไถลบนพื้นถนนเนื่องจากการเบรก </vt:lpstr>
      <vt:lpstr>กราฟ ระหว่างความเร็ว และ ระยะทาง ของรถกระบะที่ประสบอุบัติเหตุ</vt:lpstr>
      <vt:lpstr>อัตราความเร็วของยานพาหนะตามพระราชบัญญัติจราจรทางบก ฉบับ 8 พ.ศ. 2551</vt:lpstr>
      <vt:lpstr>Stopping distance</vt:lpstr>
      <vt:lpstr>PowerPoint Presentation</vt:lpstr>
      <vt:lpstr>ผลสรุปจากการศึกษา</vt:lpstr>
      <vt:lpstr>PowerPoint Presentation</vt:lpstr>
      <vt:lpstr>PowerPoint Presentation</vt:lpstr>
      <vt:lpstr>PowerPoint Presentation</vt:lpstr>
      <vt:lpstr>What is your verdict? Who is lying?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ฟิสิกส์ของการชน</dc:title>
  <dc:creator>RatchapakMU</dc:creator>
  <cp:lastModifiedBy>rachapak.chi@gmail.com</cp:lastModifiedBy>
  <cp:revision>340</cp:revision>
  <dcterms:created xsi:type="dcterms:W3CDTF">2011-02-25T06:45:24Z</dcterms:created>
  <dcterms:modified xsi:type="dcterms:W3CDTF">2020-08-18T14:19:15Z</dcterms:modified>
</cp:coreProperties>
</file>